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1" r:id="rId6"/>
    <p:sldId id="260" r:id="rId7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/>
      <a:tcStyle>
        <a:tcBdr/>
        <a:fill>
          <a:solidFill>
            <a:srgbClr val="4E4E4E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0F0F0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6565">
              <a:alpha val="75000"/>
            </a:srgb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0F0F0"/>
              </a:solidFill>
              <a:prstDash val="solid"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/>
      <a:tcStyle>
        <a:tcBdr/>
        <a:fill>
          <a:solidFill>
            <a:srgbClr val="909090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6350" cap="flat">
              <a:solidFill>
                <a:srgbClr val="484745"/>
              </a:solidFill>
              <a:prstDash val="solid"/>
              <a:miter lim="400000"/>
            </a:ln>
          </a:left>
          <a:right>
            <a:ln w="6350" cap="flat">
              <a:solidFill>
                <a:srgbClr val="5E5D5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6350" cap="flat">
              <a:solidFill>
                <a:srgbClr val="5E5D5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5E5D5B"/>
              </a:solidFill>
              <a:prstDash val="solid"/>
              <a:miter lim="400000"/>
            </a:ln>
          </a:top>
          <a:bottom>
            <a:ln w="6350" cap="flat">
              <a:solidFill>
                <a:srgbClr val="484745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484745"/>
              </a:solidFill>
              <a:prstDash val="solid"/>
              <a:miter lim="400000"/>
            </a:ln>
          </a:top>
          <a:bottom>
            <a:ln w="6350" cap="flat">
              <a:solidFill>
                <a:srgbClr val="5E5D5B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D4D4D"/>
          </a:solidFill>
        </a:fill>
      </a:tcStyle>
    </a:wholeTbl>
    <a:band2H>
      <a:tcTxStyle/>
      <a:tcStyle>
        <a:tcBdr/>
        <a:fill>
          <a:solidFill>
            <a:srgbClr val="5A5A5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-1022247"/>
              <a:satOff val="34289"/>
              <a:lumOff val="-18384"/>
            </a:scheme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/>
          </a:solidFill>
        </a:fill>
      </a:tcStyle>
    </a:wholeTbl>
    <a:band2H>
      <a:tcTxStyle/>
      <a:tcStyle>
        <a:tcBdr/>
        <a:fill>
          <a:solidFill>
            <a:srgbClr val="7D7D7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C5C5B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2828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2A7A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3245"/>
              <a:satOff val="-16002"/>
              <a:lumOff val="283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D5D5D"/>
          </a:solidFill>
        </a:fill>
      </a:tcStyle>
    </a:wholeTbl>
    <a:band2H>
      <a:tcTxStyle/>
      <a:tcStyle>
        <a:tcBdr/>
        <a:fill>
          <a:solidFill>
            <a:srgbClr val="69696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6350" cap="flat">
              <a:solidFill>
                <a:srgbClr val="FFFFFF"/>
              </a:solidFill>
              <a:prstDash val="solid"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635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8787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787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>
              <a:alpha val="10000"/>
            </a:srgbClr>
          </a:solidFill>
        </a:fill>
      </a:tcStyle>
    </a:wholeTbl>
    <a:band2H>
      <a:tcTxStyle/>
      <a:tcStyle>
        <a:tcBdr/>
        <a:fill>
          <a:solidFill>
            <a:srgbClr val="888888">
              <a:alpha val="1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0F0F0"/>
              </a:solidFill>
              <a:prstDash val="solid"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713"/>
  </p:normalViewPr>
  <p:slideViewPr>
    <p:cSldViewPr snapToGrid="0" snapToObjects="1">
      <p:cViewPr varScale="1">
        <p:scale>
          <a:sx n="54" d="100"/>
          <a:sy n="54" d="100"/>
        </p:scale>
        <p:origin x="79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eg>
</file>

<file path=ppt/media/image3.jpeg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435100" y="3454400"/>
            <a:ext cx="21526500" cy="35687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435100" y="7264400"/>
            <a:ext cx="21526500" cy="1231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78900"/>
            <a:ext cx="19621500" cy="585112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3200" b="1" i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“在此键入引文。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07099"/>
            <a:ext cx="19621500" cy="990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5000" b="1">
                <a:solidFill>
                  <a:srgbClr val="FFFFFF"/>
                </a:solidFill>
                <a:effectLst>
                  <a:outerShdw blurRad="50800" dist="25400" dir="5400000" rotWithShape="0">
                    <a:srgbClr val="020202"/>
                  </a:outerShdw>
                </a:effectLst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“在此键入引文。”</a:t>
            </a:r>
          </a:p>
        </p:txBody>
      </p:sp>
      <p:sp>
        <p:nvSpPr>
          <p:cNvPr id="9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>
            <a:spLocks noGrp="1"/>
          </p:cNvSpPr>
          <p:nvPr>
            <p:ph type="pic" idx="13"/>
          </p:nvPr>
        </p:nvSpPr>
        <p:spPr>
          <a:xfrm>
            <a:off x="-63500" y="-1270000"/>
            <a:ext cx="24510997" cy="1634917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141703583_2880x1921.jpeg"/>
          <p:cNvSpPr>
            <a:spLocks noGrp="1"/>
          </p:cNvSpPr>
          <p:nvPr>
            <p:ph type="pic" idx="13"/>
          </p:nvPr>
        </p:nvSpPr>
        <p:spPr>
          <a:xfrm>
            <a:off x="4597400" y="177800"/>
            <a:ext cx="15180471" cy="10125584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标题文本"/>
          <p:cNvSpPr txBox="1">
            <a:spLocks noGrp="1"/>
          </p:cNvSpPr>
          <p:nvPr>
            <p:ph type="title"/>
          </p:nvPr>
        </p:nvSpPr>
        <p:spPr>
          <a:xfrm>
            <a:off x="1435100" y="9677400"/>
            <a:ext cx="21526500" cy="15240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435100" y="11430000"/>
            <a:ext cx="21526500" cy="1282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04800"/>
            <a:ext cx="453238" cy="461366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>
            <a:spLocks noGrp="1"/>
          </p:cNvSpPr>
          <p:nvPr>
            <p:ph type="title"/>
          </p:nvPr>
        </p:nvSpPr>
        <p:spPr>
          <a:xfrm>
            <a:off x="1422400" y="4940300"/>
            <a:ext cx="21526500" cy="38227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>
            <a:spLocks noGrp="1"/>
          </p:cNvSpPr>
          <p:nvPr>
            <p:ph type="pic" idx="13"/>
          </p:nvPr>
        </p:nvSpPr>
        <p:spPr>
          <a:xfrm>
            <a:off x="13398500" y="596900"/>
            <a:ext cx="13030200" cy="121666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标题文本"/>
          <p:cNvSpPr txBox="1">
            <a:spLocks noGrp="1"/>
          </p:cNvSpPr>
          <p:nvPr>
            <p:ph type="title"/>
          </p:nvPr>
        </p:nvSpPr>
        <p:spPr>
          <a:xfrm>
            <a:off x="1435100" y="584200"/>
            <a:ext cx="10769600" cy="6464300"/>
          </a:xfrm>
          <a:prstGeom prst="rect">
            <a:avLst/>
          </a:prstGeom>
        </p:spPr>
        <p:txBody>
          <a:bodyPr anchor="b"/>
          <a:lstStyle>
            <a:lvl1pPr>
              <a:defRPr sz="7200"/>
            </a:lvl1pPr>
          </a:lstStyle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435100" y="7378700"/>
            <a:ext cx="10769600" cy="5359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正文级别 1…"/>
          <p:cNvSpPr txBox="1">
            <a:spLocks noGrp="1"/>
          </p:cNvSpPr>
          <p:nvPr>
            <p:ph type="body" idx="1"/>
          </p:nvPr>
        </p:nvSpPr>
        <p:spPr>
          <a:xfrm>
            <a:off x="1435100" y="3898900"/>
            <a:ext cx="21526500" cy="80518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>
            <a:spLocks noGrp="1"/>
          </p:cNvSpPr>
          <p:nvPr>
            <p:ph type="pic" sz="half" idx="13"/>
          </p:nvPr>
        </p:nvSpPr>
        <p:spPr>
          <a:xfrm>
            <a:off x="13322300" y="2184400"/>
            <a:ext cx="11519605" cy="10756121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标题文本"/>
          <p:cNvSpPr txBox="1">
            <a:spLocks noGrp="1"/>
          </p:cNvSpPr>
          <p:nvPr>
            <p:ph type="title"/>
          </p:nvPr>
        </p:nvSpPr>
        <p:spPr>
          <a:xfrm>
            <a:off x="1435100" y="1003300"/>
            <a:ext cx="21526500" cy="22098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1422400" y="3302000"/>
            <a:ext cx="10109200" cy="9398000"/>
          </a:xfrm>
          <a:prstGeom prst="rect">
            <a:avLst/>
          </a:prstGeom>
        </p:spPr>
        <p:txBody>
          <a:bodyPr/>
          <a:lstStyle>
            <a:lvl1pPr marL="457200" indent="-457200">
              <a:spcBef>
                <a:spcPts val="4500"/>
              </a:spcBef>
              <a:defRPr sz="3800"/>
            </a:lvl1pPr>
            <a:lvl2pPr marL="914400" indent="-457200">
              <a:spcBef>
                <a:spcPts val="4500"/>
              </a:spcBef>
              <a:defRPr sz="3800"/>
            </a:lvl2pPr>
            <a:lvl3pPr marL="1371600" indent="-457200">
              <a:spcBef>
                <a:spcPts val="4500"/>
              </a:spcBef>
              <a:defRPr sz="3800"/>
            </a:lvl3pPr>
            <a:lvl4pPr marL="1828800" indent="-457200">
              <a:spcBef>
                <a:spcPts val="4500"/>
              </a:spcBef>
              <a:defRPr sz="3800"/>
            </a:lvl4pPr>
            <a:lvl5pPr marL="2286000" indent="-457200">
              <a:spcBef>
                <a:spcPts val="4500"/>
              </a:spcBef>
              <a:defRPr sz="3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>
            <a:spLocks noGrp="1"/>
          </p:cNvSpPr>
          <p:nvPr>
            <p:ph type="pic" sz="quarter" idx="13"/>
          </p:nvPr>
        </p:nvSpPr>
        <p:spPr>
          <a:xfrm>
            <a:off x="13868400" y="6375400"/>
            <a:ext cx="9194800" cy="6570182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图像"/>
          <p:cNvSpPr>
            <a:spLocks noGrp="1"/>
          </p:cNvSpPr>
          <p:nvPr>
            <p:ph type="pic" sz="half" idx="14"/>
          </p:nvPr>
        </p:nvSpPr>
        <p:spPr>
          <a:xfrm>
            <a:off x="13550900" y="-419100"/>
            <a:ext cx="9512300" cy="95123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图像"/>
          <p:cNvSpPr>
            <a:spLocks noGrp="1"/>
          </p:cNvSpPr>
          <p:nvPr>
            <p:ph type="pic" idx="15"/>
          </p:nvPr>
        </p:nvSpPr>
        <p:spPr>
          <a:xfrm>
            <a:off x="1346200" y="596900"/>
            <a:ext cx="13030200" cy="121666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>
            <a:spLocks noGrp="1"/>
          </p:cNvSpPr>
          <p:nvPr>
            <p:ph type="body" idx="1"/>
          </p:nvPr>
        </p:nvSpPr>
        <p:spPr>
          <a:xfrm>
            <a:off x="1435100" y="1574800"/>
            <a:ext cx="21526500" cy="1056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47167"/>
            <a:ext cx="453238" cy="46136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  <p:sp>
        <p:nvSpPr>
          <p:cNvPr id="4" name="标题文本"/>
          <p:cNvSpPr txBox="1">
            <a:spLocks noGrp="1"/>
          </p:cNvSpPr>
          <p:nvPr>
            <p:ph type="title"/>
          </p:nvPr>
        </p:nvSpPr>
        <p:spPr>
          <a:xfrm>
            <a:off x="1435100" y="330200"/>
            <a:ext cx="21526500" cy="356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5461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10922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16383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21844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27305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32766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38227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43688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49149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141703583_2880x1921.jpeg" descr="141703583_2880x1921.jpe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8784" r="19" b="8686"/>
          <a:stretch>
            <a:fillRect/>
          </a:stretch>
        </p:blipFill>
        <p:spPr>
          <a:xfrm>
            <a:off x="4597400" y="1067257"/>
            <a:ext cx="15177586" cy="8356601"/>
          </a:xfrm>
          <a:prstGeom prst="rect">
            <a:avLst/>
          </a:prstGeom>
        </p:spPr>
      </p:pic>
      <p:sp>
        <p:nvSpPr>
          <p:cNvPr id="120" name="视频2：变量的使用"/>
          <p:cNvSpPr txBox="1">
            <a:spLocks noGrp="1"/>
          </p:cNvSpPr>
          <p:nvPr>
            <p:ph type="title"/>
          </p:nvPr>
        </p:nvSpPr>
        <p:spPr>
          <a:xfrm>
            <a:off x="1435100" y="9468874"/>
            <a:ext cx="21526500" cy="1524001"/>
          </a:xfrm>
          <a:prstGeom prst="rect">
            <a:avLst/>
          </a:prstGeom>
        </p:spPr>
        <p:txBody>
          <a:bodyPr/>
          <a:lstStyle>
            <a:lvl1pPr defTabSz="734694">
              <a:defRPr sz="8010">
                <a:effectLst>
                  <a:outerShdw blurRad="45212" dist="22606" dir="5400000" rotWithShape="0">
                    <a:srgbClr val="000000"/>
                  </a:outerShdw>
                </a:effectLst>
              </a:defRPr>
            </a:lvl1pPr>
          </a:lstStyle>
          <a:p>
            <a:r>
              <a:rPr dirty="0"/>
              <a:t>视频</a:t>
            </a:r>
            <a:r>
              <a:rPr lang="en-US" altLang="zh-CN" dirty="0"/>
              <a:t>4</a:t>
            </a:r>
            <a:r>
              <a:rPr dirty="0"/>
              <a:t>：</a:t>
            </a:r>
            <a:r>
              <a:rPr lang="zh-CN" altLang="en-US" dirty="0"/>
              <a:t>复杂的条件语句</a:t>
            </a:r>
            <a:endParaRPr dirty="0"/>
          </a:p>
        </p:txBody>
      </p:sp>
      <p:sp>
        <p:nvSpPr>
          <p:cNvPr id="121" name="《探索Python的魔法世界》…"/>
          <p:cNvSpPr txBox="1">
            <a:spLocks noGrp="1"/>
          </p:cNvSpPr>
          <p:nvPr>
            <p:ph type="body" sz="half" idx="1"/>
          </p:nvPr>
        </p:nvSpPr>
        <p:spPr>
          <a:xfrm>
            <a:off x="942975" y="6390647"/>
            <a:ext cx="22510750" cy="3875687"/>
          </a:xfrm>
          <a:prstGeom prst="rect">
            <a:avLst/>
          </a:prstGeom>
        </p:spPr>
        <p:txBody>
          <a:bodyPr/>
          <a:lstStyle/>
          <a:p>
            <a:pPr defTabSz="759459">
              <a:defRPr sz="7360" b="1">
                <a:ln w="6350" cap="flat">
                  <a:solidFill>
                    <a:srgbClr val="FFFFFF"/>
                  </a:solidFill>
                  <a:prstDash val="solid"/>
                  <a:miter lim="400000"/>
                </a:ln>
                <a:effectLst>
                  <a:outerShdw blurRad="11684" dist="58420" dir="18900000" rotWithShape="0">
                    <a:srgbClr val="000000"/>
                  </a:outerShdw>
                </a:effectLst>
                <a:latin typeface="+mn-lt"/>
                <a:ea typeface="+mn-ea"/>
                <a:cs typeface="+mn-cs"/>
                <a:sym typeface="Helvetica Neue"/>
              </a:defRPr>
            </a:pPr>
            <a:r>
              <a:rPr dirty="0"/>
              <a:t>《</a:t>
            </a:r>
            <a:r>
              <a:rPr dirty="0" err="1"/>
              <a:t>探索Python的魔法世界</a:t>
            </a:r>
            <a:r>
              <a:rPr dirty="0"/>
              <a:t>》  </a:t>
            </a:r>
          </a:p>
          <a:p>
            <a:pPr defTabSz="759459">
              <a:defRPr sz="7360" b="1">
                <a:ln w="6350" cap="flat">
                  <a:solidFill>
                    <a:srgbClr val="FFFFFF"/>
                  </a:solidFill>
                  <a:prstDash val="solid"/>
                  <a:miter lim="400000"/>
                </a:ln>
                <a:effectLst>
                  <a:outerShdw blurRad="11684" dist="58420" dir="18900000" rotWithShape="0">
                    <a:srgbClr val="000000"/>
                  </a:outerShdw>
                </a:effectLst>
                <a:latin typeface="+mn-lt"/>
                <a:ea typeface="+mn-ea"/>
                <a:cs typeface="+mn-cs"/>
                <a:sym typeface="Helvetica Neue"/>
              </a:defRPr>
            </a:pPr>
            <a:r>
              <a:rPr dirty="0" err="1"/>
              <a:t>小牛叔出品</a:t>
            </a:r>
            <a:endParaRPr dirty="0"/>
          </a:p>
        </p:txBody>
      </p:sp>
      <p:sp>
        <p:nvSpPr>
          <p:cNvPr id="12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39987" y="13004800"/>
            <a:ext cx="283770" cy="46136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视频2：变量的使用"/>
          <p:cNvSpPr txBox="1">
            <a:spLocks noGrp="1"/>
          </p:cNvSpPr>
          <p:nvPr>
            <p:ph type="title"/>
          </p:nvPr>
        </p:nvSpPr>
        <p:spPr>
          <a:xfrm>
            <a:off x="1226575" y="-289025"/>
            <a:ext cx="21526501" cy="3568701"/>
          </a:xfrm>
          <a:prstGeom prst="rect">
            <a:avLst/>
          </a:prstGeom>
        </p:spPr>
        <p:txBody>
          <a:bodyPr/>
          <a:lstStyle/>
          <a:p>
            <a:r>
              <a:rPr dirty="0"/>
              <a:t>视频</a:t>
            </a:r>
            <a:r>
              <a:rPr lang="en-US" altLang="zh-CN" dirty="0"/>
              <a:t>4</a:t>
            </a:r>
            <a:r>
              <a:rPr dirty="0"/>
              <a:t>：</a:t>
            </a:r>
            <a:r>
              <a:rPr lang="zh-CN" altLang="en-US" dirty="0"/>
              <a:t>复杂的迷宫</a:t>
            </a:r>
            <a:endParaRPr dirty="0"/>
          </a:p>
        </p:txBody>
      </p:sp>
      <p:sp>
        <p:nvSpPr>
          <p:cNvPr id="125" name="1.6  用来存储数据的魔盒子 – 变量…"/>
          <p:cNvSpPr txBox="1">
            <a:spLocks noGrp="1"/>
          </p:cNvSpPr>
          <p:nvPr>
            <p:ph type="body" idx="1"/>
          </p:nvPr>
        </p:nvSpPr>
        <p:spPr>
          <a:xfrm>
            <a:off x="742403" y="2139605"/>
            <a:ext cx="10116097" cy="8763075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6000" dirty="0">
                <a:effectLst/>
              </a:rPr>
              <a:t>2.5  </a:t>
            </a:r>
            <a:r>
              <a:rPr lang="zh-CN" altLang="zh-CN" sz="6000" dirty="0">
                <a:effectLst/>
              </a:rPr>
              <a:t>迷宫的</a:t>
            </a:r>
            <a:r>
              <a:rPr lang="en-US" altLang="zh-CN" sz="6000" dirty="0">
                <a:effectLst/>
              </a:rPr>
              <a:t>N</a:t>
            </a:r>
            <a:r>
              <a:rPr lang="zh-CN" altLang="zh-CN" sz="6000" dirty="0">
                <a:effectLst/>
              </a:rPr>
              <a:t>个门选择：</a:t>
            </a:r>
            <a:endParaRPr lang="en-US" altLang="zh-CN" sz="6000" dirty="0">
              <a:effectLst/>
            </a:endParaRP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6000" dirty="0">
                <a:effectLst/>
              </a:rPr>
              <a:t>2.6  </a:t>
            </a:r>
            <a:r>
              <a:rPr lang="zh-CN" altLang="zh-CN" sz="6000" dirty="0">
                <a:effectLst/>
              </a:rPr>
              <a:t>复杂的多条件逻辑判断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6000" dirty="0">
                <a:effectLst/>
              </a:rPr>
              <a:t>2.7  </a:t>
            </a:r>
            <a:r>
              <a:rPr lang="zh-CN" altLang="zh-CN" sz="6000" dirty="0">
                <a:effectLst/>
              </a:rPr>
              <a:t>剪刀、石头、布</a:t>
            </a:r>
          </a:p>
          <a:p>
            <a:pPr>
              <a:lnSpc>
                <a:spcPct val="150000"/>
              </a:lnSpc>
              <a:spcBef>
                <a:spcPts val="0"/>
              </a:spcBef>
            </a:pPr>
            <a:r>
              <a:rPr lang="en-US" altLang="zh-CN" sz="6000" dirty="0">
                <a:effectLst/>
              </a:rPr>
              <a:t>2.8  </a:t>
            </a:r>
            <a:r>
              <a:rPr lang="zh-CN" altLang="zh-CN" sz="6000" dirty="0">
                <a:effectLst/>
              </a:rPr>
              <a:t>本章小结</a:t>
            </a:r>
          </a:p>
        </p:txBody>
      </p:sp>
      <p:sp>
        <p:nvSpPr>
          <p:cNvPr id="126" name="1、变量的概念…"/>
          <p:cNvSpPr txBox="1"/>
          <p:nvPr/>
        </p:nvSpPr>
        <p:spPr>
          <a:xfrm>
            <a:off x="13789014" y="654172"/>
            <a:ext cx="14625766" cy="10248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46100" indent="-546100" algn="l">
              <a:lnSpc>
                <a:spcPct val="150000"/>
              </a:lnSpc>
              <a:buSzPct val="75000"/>
              <a:buChar char="•"/>
              <a:defRPr sz="6000">
                <a:effectLst/>
              </a:defRPr>
            </a:lvl1pPr>
            <a:lvl2pPr marL="1092200" indent="-546100" algn="l">
              <a:spcBef>
                <a:spcPts val="5900"/>
              </a:spcBef>
              <a:buSzPct val="75000"/>
              <a:buChar char="•"/>
              <a:defRPr sz="4600"/>
            </a:lvl2pPr>
            <a:lvl3pPr marL="1638300" indent="-546100" algn="l">
              <a:spcBef>
                <a:spcPts val="5900"/>
              </a:spcBef>
              <a:buSzPct val="75000"/>
              <a:buChar char="•"/>
              <a:defRPr sz="4600"/>
            </a:lvl3pPr>
            <a:lvl4pPr marL="2184400" indent="-546100" algn="l">
              <a:spcBef>
                <a:spcPts val="5900"/>
              </a:spcBef>
              <a:buSzPct val="75000"/>
              <a:buChar char="•"/>
              <a:defRPr sz="4600"/>
            </a:lvl4pPr>
            <a:lvl5pPr marL="2730500" indent="-546100" algn="l">
              <a:spcBef>
                <a:spcPts val="5900"/>
              </a:spcBef>
              <a:buSzPct val="75000"/>
              <a:buChar char="•"/>
              <a:defRPr sz="4600"/>
            </a:lvl5pPr>
            <a:lvl6pPr marL="3276600" indent="-546100" algn="l">
              <a:spcBef>
                <a:spcPts val="5900"/>
              </a:spcBef>
              <a:buSzPct val="75000"/>
              <a:buChar char="•"/>
              <a:defRPr sz="4600"/>
            </a:lvl6pPr>
            <a:lvl7pPr marL="3822700" indent="-546100" algn="l">
              <a:spcBef>
                <a:spcPts val="5900"/>
              </a:spcBef>
              <a:buSzPct val="75000"/>
              <a:buChar char="•"/>
              <a:defRPr sz="4600"/>
            </a:lvl7pPr>
            <a:lvl8pPr marL="4368800" indent="-546100" algn="l">
              <a:spcBef>
                <a:spcPts val="5900"/>
              </a:spcBef>
              <a:buSzPct val="75000"/>
              <a:buChar char="•"/>
              <a:defRPr sz="4600"/>
            </a:lvl8pPr>
            <a:lvl9pPr marL="4914900" indent="-546100" algn="l">
              <a:spcBef>
                <a:spcPts val="5900"/>
              </a:spcBef>
              <a:buSzPct val="75000"/>
              <a:buChar char="•"/>
              <a:defRPr sz="4600"/>
            </a:lvl9pPr>
          </a:lstStyle>
          <a:p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、多个条件语句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、逻辑判断的顺序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、分析复杂条件的方式</a:t>
            </a:r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、剪刀石头布游戏示例</a:t>
            </a:r>
            <a:endParaRPr dirty="0"/>
          </a:p>
        </p:txBody>
      </p:sp>
      <p:sp>
        <p:nvSpPr>
          <p:cNvPr id="127" name="箭头"/>
          <p:cNvSpPr/>
          <p:nvPr/>
        </p:nvSpPr>
        <p:spPr>
          <a:xfrm>
            <a:off x="11216521" y="5478849"/>
            <a:ext cx="2214472" cy="1379151"/>
          </a:xfrm>
          <a:prstGeom prst="rightArrow">
            <a:avLst>
              <a:gd name="adj1" fmla="val 32000"/>
              <a:gd name="adj2" fmla="val 79191"/>
            </a:avLst>
          </a:prstGeom>
          <a:solidFill>
            <a:srgbClr val="FFFFFF"/>
          </a:solid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42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8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39987" y="13047167"/>
            <a:ext cx="283770" cy="46136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2</a:t>
            </a:fld>
            <a:endParaRPr/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1、变量的概念"/>
          <p:cNvSpPr txBox="1">
            <a:spLocks noGrp="1"/>
          </p:cNvSpPr>
          <p:nvPr>
            <p:ph type="title"/>
          </p:nvPr>
        </p:nvSpPr>
        <p:spPr>
          <a:xfrm>
            <a:off x="1428750" y="747249"/>
            <a:ext cx="6848976" cy="1873350"/>
          </a:xfrm>
          <a:prstGeom prst="rect">
            <a:avLst/>
          </a:prstGeom>
        </p:spPr>
        <p:txBody>
          <a:bodyPr/>
          <a:lstStyle>
            <a:lvl1pPr marL="1174750" marR="457200" indent="-819150" algn="l" defTabSz="266700">
              <a:lnSpc>
                <a:spcPct val="120000"/>
              </a:lnSpc>
              <a:buSzPct val="75000"/>
              <a:buChar char="•"/>
              <a:tabLst>
                <a:tab pos="1079500" algn="l"/>
              </a:tabLst>
              <a:defRPr sz="6900" b="0"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>
              <a:defRPr>
                <a:effectLst/>
              </a:defRPr>
            </a:pPr>
            <a:r>
              <a:rPr dirty="0"/>
              <a:t>1、</a:t>
            </a:r>
            <a:r>
              <a:rPr lang="zh-CN" altLang="en-US" dirty="0"/>
              <a:t>复杂条件</a:t>
            </a:r>
            <a:endParaRPr dirty="0"/>
          </a:p>
        </p:txBody>
      </p:sp>
      <p:sp>
        <p:nvSpPr>
          <p:cNvPr id="131" name="变量表面上可变的量，其实不是量，而是“值”的一串代号…"/>
          <p:cNvSpPr txBox="1">
            <a:spLocks noGrp="1"/>
          </p:cNvSpPr>
          <p:nvPr>
            <p:ph type="body" sz="half" idx="1"/>
          </p:nvPr>
        </p:nvSpPr>
        <p:spPr>
          <a:xfrm>
            <a:off x="8391616" y="1025078"/>
            <a:ext cx="15429320" cy="1595521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r>
              <a:rPr lang="zh-CN" altLang="en-US" dirty="0"/>
              <a:t>处理复杂的条件的唯一办法，把复杂的东西变简单</a:t>
            </a:r>
            <a:endParaRPr dirty="0"/>
          </a:p>
        </p:txBody>
      </p:sp>
      <p:sp>
        <p:nvSpPr>
          <p:cNvPr id="13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39987" y="13047167"/>
            <a:ext cx="283770" cy="46136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3</a:t>
            </a:fld>
            <a:endParaRPr/>
          </a:p>
        </p:txBody>
      </p:sp>
      <p:sp>
        <p:nvSpPr>
          <p:cNvPr id="5" name="1.6  用来存储数据的魔盒子 – 变量…">
            <a:extLst>
              <a:ext uri="{FF2B5EF4-FFF2-40B4-BE49-F238E27FC236}">
                <a16:creationId xmlns:a16="http://schemas.microsoft.com/office/drawing/2014/main" id="{6FA6542F-DB48-8D4D-8B49-ADB085FC14B2}"/>
              </a:ext>
            </a:extLst>
          </p:cNvPr>
          <p:cNvSpPr txBox="1">
            <a:spLocks/>
          </p:cNvSpPr>
          <p:nvPr/>
        </p:nvSpPr>
        <p:spPr>
          <a:xfrm>
            <a:off x="3157431" y="3100062"/>
            <a:ext cx="7358169" cy="8763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Autofit/>
          </a:bodyPr>
          <a:lstStyle>
            <a:lvl1pPr marL="5461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10922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16383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21844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27305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  <a:lvl6pPr marL="32766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6pPr>
            <a:lvl7pPr marL="38227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7pPr>
            <a:lvl8pPr marL="43688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8pPr>
            <a:lvl9pPr marL="49149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9pPr>
          </a:lstStyle>
          <a:p>
            <a:pPr marL="0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6600" dirty="0">
                <a:effectLst/>
              </a:rPr>
              <a:t>If</a:t>
            </a:r>
            <a:r>
              <a:rPr lang="zh-CN" altLang="en-US" sz="6600" dirty="0">
                <a:effectLst/>
              </a:rPr>
              <a:t> </a:t>
            </a:r>
            <a:r>
              <a:rPr lang="en-US" altLang="zh-CN" sz="6600" dirty="0">
                <a:effectLst/>
              </a:rPr>
              <a:t>&lt;</a:t>
            </a:r>
            <a:r>
              <a:rPr lang="zh-CN" altLang="en-US" sz="6600" dirty="0">
                <a:effectLst/>
              </a:rPr>
              <a:t>条件</a:t>
            </a:r>
            <a:r>
              <a:rPr lang="en-US" altLang="zh-CN" sz="6600" dirty="0">
                <a:effectLst/>
              </a:rPr>
              <a:t>1&gt;</a:t>
            </a:r>
          </a:p>
          <a:p>
            <a:pPr marL="0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6600" dirty="0">
                <a:effectLst/>
              </a:rPr>
              <a:t>   语句</a:t>
            </a:r>
            <a:r>
              <a:rPr lang="en-US" altLang="zh-CN" sz="6600" dirty="0">
                <a:effectLst/>
              </a:rPr>
              <a:t>1</a:t>
            </a:r>
          </a:p>
          <a:p>
            <a:pPr marL="0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6600" dirty="0" err="1">
                <a:effectLst/>
              </a:rPr>
              <a:t>elif</a:t>
            </a:r>
            <a:r>
              <a:rPr lang="zh-CN" altLang="en-US" sz="6600" dirty="0">
                <a:effectLst/>
              </a:rPr>
              <a:t> </a:t>
            </a:r>
            <a:r>
              <a:rPr lang="en-US" altLang="zh-CN" sz="6600" dirty="0">
                <a:effectLst/>
              </a:rPr>
              <a:t>&lt;</a:t>
            </a:r>
            <a:r>
              <a:rPr lang="zh-CN" altLang="en-US" sz="6600" dirty="0">
                <a:effectLst/>
              </a:rPr>
              <a:t>条件</a:t>
            </a:r>
            <a:r>
              <a:rPr lang="en-US" altLang="zh-CN" sz="6600" dirty="0">
                <a:effectLst/>
              </a:rPr>
              <a:t>2&gt;</a:t>
            </a:r>
          </a:p>
          <a:p>
            <a:pPr marL="0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6600" dirty="0">
                <a:effectLst/>
              </a:rPr>
              <a:t>   语句</a:t>
            </a:r>
            <a:r>
              <a:rPr lang="en-US" altLang="zh-CN" sz="6600" dirty="0">
                <a:effectLst/>
              </a:rPr>
              <a:t>2</a:t>
            </a:r>
          </a:p>
          <a:p>
            <a:pPr marL="0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6600" dirty="0" err="1">
                <a:effectLst/>
              </a:rPr>
              <a:t>elif</a:t>
            </a:r>
            <a:r>
              <a:rPr lang="zh-CN" altLang="en-US" sz="6600" dirty="0">
                <a:effectLst/>
              </a:rPr>
              <a:t> </a:t>
            </a:r>
            <a:r>
              <a:rPr lang="en-US" altLang="zh-CN" sz="6600" dirty="0">
                <a:effectLst/>
              </a:rPr>
              <a:t>&lt;</a:t>
            </a:r>
            <a:r>
              <a:rPr lang="zh-CN" altLang="en-US" sz="6600" dirty="0">
                <a:effectLst/>
              </a:rPr>
              <a:t>条件</a:t>
            </a:r>
            <a:r>
              <a:rPr lang="en-US" altLang="zh-CN" sz="6600" dirty="0">
                <a:effectLst/>
              </a:rPr>
              <a:t>3&gt;</a:t>
            </a:r>
          </a:p>
          <a:p>
            <a:pPr marL="0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6600" dirty="0">
                <a:effectLst/>
              </a:rPr>
              <a:t>   语句</a:t>
            </a:r>
            <a:r>
              <a:rPr lang="en-US" altLang="zh-CN" sz="6600" dirty="0">
                <a:effectLst/>
              </a:rPr>
              <a:t>3</a:t>
            </a:r>
          </a:p>
          <a:p>
            <a:pPr marL="0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en-US" altLang="zh-CN" sz="6600" dirty="0">
                <a:effectLst/>
              </a:rPr>
              <a:t>else:</a:t>
            </a:r>
          </a:p>
          <a:p>
            <a:pPr marL="0" indent="0" hangingPunct="1">
              <a:lnSpc>
                <a:spcPct val="120000"/>
              </a:lnSpc>
              <a:spcBef>
                <a:spcPts val="0"/>
              </a:spcBef>
              <a:buNone/>
            </a:pPr>
            <a:r>
              <a:rPr lang="zh-CN" altLang="en-US" sz="6600" dirty="0">
                <a:effectLst/>
              </a:rPr>
              <a:t>    语句</a:t>
            </a:r>
            <a:r>
              <a:rPr lang="en-US" altLang="zh-CN" sz="6600" dirty="0">
                <a:effectLst/>
              </a:rPr>
              <a:t>4</a:t>
            </a:r>
            <a:endParaRPr lang="zh-CN" altLang="zh-CN" sz="6600" dirty="0">
              <a:effectLst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CFEB515-10AE-0B42-ABFC-066EBD7F69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74526" y="3211094"/>
            <a:ext cx="8652043" cy="8652043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2、值的格式化"/>
          <p:cNvSpPr txBox="1">
            <a:spLocks noGrp="1"/>
          </p:cNvSpPr>
          <p:nvPr>
            <p:ph type="title"/>
          </p:nvPr>
        </p:nvSpPr>
        <p:spPr>
          <a:xfrm>
            <a:off x="1428750" y="747249"/>
            <a:ext cx="21526500" cy="1873350"/>
          </a:xfrm>
          <a:prstGeom prst="rect">
            <a:avLst/>
          </a:prstGeom>
        </p:spPr>
        <p:txBody>
          <a:bodyPr/>
          <a:lstStyle>
            <a:lvl1pPr marL="1174750" marR="457200" indent="-819150" algn="l" defTabSz="266700">
              <a:lnSpc>
                <a:spcPct val="120000"/>
              </a:lnSpc>
              <a:buSzPct val="75000"/>
              <a:buChar char="•"/>
              <a:tabLst>
                <a:tab pos="1079500" algn="l"/>
              </a:tabLst>
              <a:defRPr sz="6900" b="0"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>
              <a:defRPr>
                <a:effectLst/>
              </a:defRPr>
            </a:pPr>
            <a:r>
              <a:rPr dirty="0"/>
              <a:t>2、</a:t>
            </a:r>
            <a:r>
              <a:rPr lang="zh-CN" altLang="en-US" dirty="0"/>
              <a:t>逻辑判断顺序</a:t>
            </a:r>
            <a:endParaRPr dirty="0"/>
          </a:p>
        </p:txBody>
      </p:sp>
      <p:sp>
        <p:nvSpPr>
          <p:cNvPr id="13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39987" y="13047167"/>
            <a:ext cx="283770" cy="46136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4</a:t>
            </a:fld>
            <a:endParaRPr/>
          </a:p>
        </p:txBody>
      </p:sp>
      <p:sp>
        <p:nvSpPr>
          <p:cNvPr id="9" name="“%d” - 整数…">
            <a:extLst>
              <a:ext uri="{FF2B5EF4-FFF2-40B4-BE49-F238E27FC236}">
                <a16:creationId xmlns:a16="http://schemas.microsoft.com/office/drawing/2014/main" id="{BCE53008-4C7F-2843-912C-1DDC8911B4DD}"/>
              </a:ext>
            </a:extLst>
          </p:cNvPr>
          <p:cNvSpPr txBox="1">
            <a:spLocks noGrp="1"/>
          </p:cNvSpPr>
          <p:nvPr>
            <p:ph type="body" sz="half" idx="1"/>
          </p:nvPr>
        </p:nvSpPr>
        <p:spPr>
          <a:xfrm>
            <a:off x="4585832" y="3354554"/>
            <a:ext cx="4100968" cy="7006891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defRPr>
                <a:effectLst/>
              </a:defRPr>
            </a:pPr>
            <a:endParaRPr lang="en-US" altLang="zh-CN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r>
              <a:rPr lang="en-US" altLang="zh-CN" dirty="0"/>
              <a:t>Not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r>
              <a:rPr lang="en-US" altLang="zh-CN" dirty="0"/>
              <a:t>And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r>
              <a:rPr lang="en-US" altLang="zh-CN" dirty="0"/>
              <a:t>Or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endParaRPr lang="en-US" altLang="zh-CN" dirty="0"/>
          </a:p>
          <a:p>
            <a:pPr>
              <a:lnSpc>
                <a:spcPct val="120000"/>
              </a:lnSpc>
              <a:spcBef>
                <a:spcPts val="0"/>
              </a:spcBef>
              <a:defRPr>
                <a:effectLst/>
              </a:defRPr>
            </a:pPr>
            <a:endParaRPr lang="en-US" altLang="zh-CN" dirty="0"/>
          </a:p>
          <a:p>
            <a:pPr>
              <a:defRPr>
                <a:effectLst/>
              </a:defRPr>
            </a:pPr>
            <a:endParaRPr dirty="0"/>
          </a:p>
        </p:txBody>
      </p:sp>
      <p:sp>
        <p:nvSpPr>
          <p:cNvPr id="10" name="“%d” - 整数…">
            <a:extLst>
              <a:ext uri="{FF2B5EF4-FFF2-40B4-BE49-F238E27FC236}">
                <a16:creationId xmlns:a16="http://schemas.microsoft.com/office/drawing/2014/main" id="{F22F783D-5C22-6548-8E43-422E00114E51}"/>
              </a:ext>
            </a:extLst>
          </p:cNvPr>
          <p:cNvSpPr txBox="1">
            <a:spLocks/>
          </p:cNvSpPr>
          <p:nvPr/>
        </p:nvSpPr>
        <p:spPr>
          <a:xfrm>
            <a:off x="9696450" y="3337258"/>
            <a:ext cx="13258800" cy="75610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461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1pPr>
            <a:lvl2pPr marL="10922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2pPr>
            <a:lvl3pPr marL="16383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3pPr>
            <a:lvl4pPr marL="21844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4pPr>
            <a:lvl5pPr marL="27305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5pPr>
            <a:lvl6pPr marL="32766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6pPr>
            <a:lvl7pPr marL="38227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7pPr>
            <a:lvl8pPr marL="43688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8pPr>
            <a:lvl9pPr marL="4914900" marR="0" indent="-546100" algn="l" defTabSz="825500" rtl="0" latinLnBrk="0">
              <a:lnSpc>
                <a:spcPct val="100000"/>
              </a:lnSpc>
              <a:spcBef>
                <a:spcPts val="59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4600" b="0" i="0" u="none" strike="noStrike" cap="none" spc="0" baseline="0">
                <a:solidFill>
                  <a:srgbClr val="EBEBEB"/>
                </a:solidFill>
                <a:effectLst>
                  <a:outerShdw blurRad="50800" dist="25400" dir="5400000" rotWithShape="0">
                    <a:srgbClr val="000000"/>
                  </a:outerShdw>
                </a:effectLst>
                <a:uFillTx/>
                <a:latin typeface="Helvetica Neue Medium"/>
                <a:ea typeface="Helvetica Neue Medium"/>
                <a:cs typeface="Helvetica Neue Medium"/>
                <a:sym typeface="Helvetica Neue Medium"/>
              </a:defRPr>
            </a:lvl9pPr>
          </a:lstStyle>
          <a:p>
            <a:pPr hangingPunct="1">
              <a:defRPr>
                <a:effectLst/>
              </a:defRPr>
            </a:pPr>
            <a:r>
              <a:rPr lang="en-US" altLang="zh-CN" dirty="0" err="1">
                <a:effectLst/>
              </a:rPr>
              <a:t>a,b,c,d</a:t>
            </a:r>
            <a:r>
              <a:rPr lang="en-US" altLang="zh-CN" dirty="0">
                <a:effectLst/>
              </a:rPr>
              <a:t>=1,3,4,5</a:t>
            </a:r>
          </a:p>
          <a:p>
            <a:pPr marL="0" indent="0" hangingPunct="1">
              <a:lnSpc>
                <a:spcPct val="120000"/>
              </a:lnSpc>
              <a:spcBef>
                <a:spcPts val="0"/>
              </a:spcBef>
              <a:buFontTx/>
              <a:buNone/>
              <a:defRPr>
                <a:effectLst/>
              </a:defRPr>
            </a:pPr>
            <a:endParaRPr lang="en-US" altLang="zh-CN" dirty="0">
              <a:effectLst/>
            </a:endParaRPr>
          </a:p>
          <a:p>
            <a:pPr marL="0" indent="0" hangingPunct="1">
              <a:lnSpc>
                <a:spcPct val="120000"/>
              </a:lnSpc>
              <a:spcBef>
                <a:spcPts val="0"/>
              </a:spcBef>
              <a:buFontTx/>
              <a:buNone/>
              <a:defRPr>
                <a:effectLst/>
              </a:defRPr>
            </a:pPr>
            <a:r>
              <a:rPr lang="en-US" altLang="zh-CN" dirty="0">
                <a:effectLst/>
              </a:rPr>
              <a:t>a==1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and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b==3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or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c==40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and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not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d==5</a:t>
            </a:r>
          </a:p>
          <a:p>
            <a:pPr marL="0" indent="0" hangingPunct="1">
              <a:lnSpc>
                <a:spcPct val="120000"/>
              </a:lnSpc>
              <a:spcBef>
                <a:spcPts val="0"/>
              </a:spcBef>
              <a:buFontTx/>
              <a:buNone/>
              <a:defRPr>
                <a:effectLst/>
              </a:defRPr>
            </a:pPr>
            <a:r>
              <a:rPr lang="en-US" altLang="zh-CN" dirty="0">
                <a:effectLst/>
              </a:rPr>
              <a:t>True</a:t>
            </a:r>
          </a:p>
          <a:p>
            <a:pPr marL="0" indent="0" hangingPunct="1">
              <a:lnSpc>
                <a:spcPct val="120000"/>
              </a:lnSpc>
              <a:spcBef>
                <a:spcPts val="0"/>
              </a:spcBef>
              <a:buFontTx/>
              <a:buNone/>
              <a:defRPr>
                <a:effectLst/>
              </a:defRPr>
            </a:pPr>
            <a:endParaRPr lang="en-US" altLang="zh-CN" dirty="0">
              <a:effectLst/>
            </a:endParaRPr>
          </a:p>
          <a:p>
            <a:pPr marL="0" indent="0" hangingPunct="1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r>
              <a:rPr lang="en-US" altLang="zh-CN" dirty="0">
                <a:effectLst/>
              </a:rPr>
              <a:t>a==1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and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(b==3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or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c==40)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and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not</a:t>
            </a:r>
            <a:r>
              <a:rPr lang="zh-CN" altLang="en-US" dirty="0">
                <a:effectLst/>
              </a:rPr>
              <a:t> </a:t>
            </a:r>
            <a:r>
              <a:rPr lang="en-US" altLang="zh-CN" dirty="0">
                <a:effectLst/>
              </a:rPr>
              <a:t>d==5</a:t>
            </a:r>
          </a:p>
          <a:p>
            <a:pPr marL="0" indent="0" hangingPunct="1">
              <a:lnSpc>
                <a:spcPct val="120000"/>
              </a:lnSpc>
              <a:spcBef>
                <a:spcPts val="0"/>
              </a:spcBef>
              <a:buFontTx/>
              <a:buNone/>
              <a:defRPr>
                <a:effectLst/>
              </a:defRPr>
            </a:pPr>
            <a:r>
              <a:rPr lang="en-US" altLang="zh-CN" dirty="0">
                <a:effectLst/>
              </a:rPr>
              <a:t>False</a:t>
            </a:r>
          </a:p>
          <a:p>
            <a:pPr hangingPunct="1">
              <a:lnSpc>
                <a:spcPct val="120000"/>
              </a:lnSpc>
              <a:spcBef>
                <a:spcPts val="0"/>
              </a:spcBef>
              <a:defRPr>
                <a:effectLst/>
              </a:defRPr>
            </a:pPr>
            <a:endParaRPr lang="en-US" altLang="zh-CN" dirty="0">
              <a:effectLst/>
            </a:endParaRPr>
          </a:p>
          <a:p>
            <a:pPr hangingPunct="1">
              <a:defRPr>
                <a:effectLst/>
              </a:defRPr>
            </a:pPr>
            <a:endParaRPr lang="en-US" dirty="0">
              <a:effectLst/>
            </a:endParaRP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2、值的格式化"/>
          <p:cNvSpPr txBox="1">
            <a:spLocks noGrp="1"/>
          </p:cNvSpPr>
          <p:nvPr>
            <p:ph type="title"/>
          </p:nvPr>
        </p:nvSpPr>
        <p:spPr>
          <a:xfrm>
            <a:off x="1428750" y="747249"/>
            <a:ext cx="21526500" cy="1873350"/>
          </a:xfrm>
          <a:prstGeom prst="rect">
            <a:avLst/>
          </a:prstGeom>
        </p:spPr>
        <p:txBody>
          <a:bodyPr/>
          <a:lstStyle>
            <a:lvl1pPr marL="1174750" marR="457200" indent="-819150" algn="l" defTabSz="266700">
              <a:lnSpc>
                <a:spcPct val="120000"/>
              </a:lnSpc>
              <a:buSzPct val="75000"/>
              <a:buChar char="•"/>
              <a:tabLst>
                <a:tab pos="1079500" algn="l"/>
              </a:tabLst>
              <a:defRPr sz="6900" b="0"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>
              <a:defRPr>
                <a:effectLst/>
              </a:defRPr>
            </a:pPr>
            <a:r>
              <a:rPr lang="en-US" altLang="zh-CN" dirty="0"/>
              <a:t>3</a:t>
            </a:r>
            <a:r>
              <a:rPr dirty="0"/>
              <a:t>、</a:t>
            </a:r>
            <a:r>
              <a:rPr lang="zh-CN" altLang="en-US" dirty="0"/>
              <a:t>处理复杂条件</a:t>
            </a:r>
            <a:endParaRPr dirty="0"/>
          </a:p>
        </p:txBody>
      </p:sp>
      <p:sp>
        <p:nvSpPr>
          <p:cNvPr id="135" name="“%d” - 整数…"/>
          <p:cNvSpPr txBox="1">
            <a:spLocks noGrp="1"/>
          </p:cNvSpPr>
          <p:nvPr>
            <p:ph type="body" sz="half" idx="1"/>
          </p:nvPr>
        </p:nvSpPr>
        <p:spPr>
          <a:xfrm>
            <a:off x="2014082" y="3537284"/>
            <a:ext cx="10587494" cy="6641432"/>
          </a:xfrm>
          <a:prstGeom prst="rect">
            <a:avLst/>
          </a:prstGeom>
        </p:spPr>
        <p:txBody>
          <a:bodyPr>
            <a:normAutofit lnSpcReduction="10000"/>
          </a:bodyPr>
          <a:lstStyle/>
          <a:p>
            <a:pPr>
              <a:defRPr>
                <a:effectLst/>
              </a:defRPr>
            </a:pPr>
            <a:endParaRPr lang="en-US" altLang="zh-CN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r>
              <a:rPr lang="en-US" altLang="zh-CN" dirty="0"/>
              <a:t>(1)</a:t>
            </a:r>
            <a:r>
              <a:rPr lang="zh-CN" altLang="en-US" dirty="0"/>
              <a:t>、条件分支比较多：</a:t>
            </a:r>
            <a:endParaRPr lang="en-US" altLang="zh-CN" dirty="0"/>
          </a:p>
          <a:p>
            <a:pPr marL="1092200" lvl="2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endParaRPr lang="en-US" altLang="zh-CN" dirty="0"/>
          </a:p>
          <a:p>
            <a:pPr marL="1092200" lvl="2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r>
              <a:rPr lang="en-US" altLang="zh-CN" dirty="0"/>
              <a:t>0-59	</a:t>
            </a:r>
            <a:r>
              <a:rPr lang="zh-CN" altLang="en-US" dirty="0"/>
              <a:t>  不及格    </a:t>
            </a:r>
            <a:endParaRPr lang="en-US" altLang="zh-CN" dirty="0"/>
          </a:p>
          <a:p>
            <a:pPr marL="1092200" lvl="2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r>
              <a:rPr lang="en-US" altLang="zh-CN" dirty="0"/>
              <a:t>60-69	</a:t>
            </a:r>
            <a:r>
              <a:rPr lang="zh-CN" altLang="en-US" dirty="0"/>
              <a:t>通过       </a:t>
            </a:r>
            <a:endParaRPr lang="en-US" altLang="zh-CN" dirty="0"/>
          </a:p>
          <a:p>
            <a:pPr marL="1092200" lvl="2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r>
              <a:rPr lang="en-US" altLang="zh-CN" dirty="0"/>
              <a:t>70-79</a:t>
            </a:r>
            <a:r>
              <a:rPr lang="zh-CN" altLang="en-US" dirty="0"/>
              <a:t>    好          </a:t>
            </a:r>
            <a:endParaRPr lang="en-US" altLang="zh-CN" dirty="0"/>
          </a:p>
          <a:p>
            <a:pPr marL="1092200" lvl="2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r>
              <a:rPr lang="en-US" altLang="zh-CN" dirty="0"/>
              <a:t>80-89</a:t>
            </a:r>
            <a:r>
              <a:rPr lang="zh-CN" altLang="en-US" dirty="0"/>
              <a:t>    良</a:t>
            </a:r>
            <a:endParaRPr lang="en-US" altLang="zh-CN" dirty="0"/>
          </a:p>
          <a:p>
            <a:pPr marL="1092200" lvl="2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r>
              <a:rPr lang="en-US" altLang="zh-CN" dirty="0"/>
              <a:t>90-100</a:t>
            </a:r>
            <a:r>
              <a:rPr lang="zh-CN" altLang="en-US" dirty="0"/>
              <a:t>  优</a:t>
            </a:r>
            <a:endParaRPr lang="en-US" altLang="zh-CN" dirty="0"/>
          </a:p>
          <a:p>
            <a:pPr>
              <a:lnSpc>
                <a:spcPct val="120000"/>
              </a:lnSpc>
              <a:spcBef>
                <a:spcPts val="0"/>
              </a:spcBef>
              <a:defRPr>
                <a:effectLst/>
              </a:defRPr>
            </a:pPr>
            <a:endParaRPr lang="en-US" altLang="zh-CN" dirty="0"/>
          </a:p>
          <a:p>
            <a:pPr>
              <a:defRPr>
                <a:effectLst/>
              </a:defRPr>
            </a:pPr>
            <a:endParaRPr dirty="0"/>
          </a:p>
        </p:txBody>
      </p:sp>
      <p:sp>
        <p:nvSpPr>
          <p:cNvPr id="13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39987" y="13047167"/>
            <a:ext cx="283770" cy="46136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5</a:t>
            </a:fld>
            <a:endParaRPr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DD4F46B5-BBFA-FC42-A514-6D6985DC6417}"/>
              </a:ext>
            </a:extLst>
          </p:cNvPr>
          <p:cNvSpPr/>
          <p:nvPr/>
        </p:nvSpPr>
        <p:spPr>
          <a:xfrm>
            <a:off x="13515975" y="1683924"/>
            <a:ext cx="11553825" cy="96949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2" algn="l">
              <a:defRPr>
                <a:effectLst/>
              </a:defRPr>
            </a:pPr>
            <a:r>
              <a:rPr lang="en-US" altLang="zh-CN" dirty="0"/>
              <a:t>s=int(input())</a:t>
            </a:r>
          </a:p>
          <a:p>
            <a:pPr lvl="2" algn="l">
              <a:defRPr>
                <a:effectLst/>
              </a:defRPr>
            </a:pPr>
            <a:r>
              <a:rPr lang="en-US" altLang="zh-CN" dirty="0"/>
              <a:t>if s&gt;=0 and s&lt;=59:</a:t>
            </a:r>
          </a:p>
          <a:p>
            <a:pPr lvl="2" algn="l">
              <a:defRPr>
                <a:effectLst/>
              </a:defRPr>
            </a:pPr>
            <a:r>
              <a:rPr lang="en-US" altLang="zh-CN" dirty="0"/>
              <a:t>    result = '</a:t>
            </a:r>
            <a:r>
              <a:rPr lang="zh-CN" altLang="en-US" dirty="0"/>
              <a:t>不及格</a:t>
            </a:r>
            <a:r>
              <a:rPr lang="en-US" altLang="zh-CN" dirty="0"/>
              <a:t>'</a:t>
            </a:r>
          </a:p>
          <a:p>
            <a:pPr lvl="2" algn="l">
              <a:defRPr>
                <a:effectLst/>
              </a:defRPr>
            </a:pPr>
            <a:r>
              <a:rPr lang="en-US" altLang="zh-CN" dirty="0" err="1"/>
              <a:t>elif</a:t>
            </a:r>
            <a:r>
              <a:rPr lang="en-US" altLang="zh-CN" dirty="0"/>
              <a:t> s&gt;=60 and s&lt;=69:</a:t>
            </a:r>
          </a:p>
          <a:p>
            <a:pPr lvl="2" algn="l">
              <a:defRPr>
                <a:effectLst/>
              </a:defRPr>
            </a:pPr>
            <a:r>
              <a:rPr lang="en-US" altLang="zh-CN" dirty="0"/>
              <a:t>    result = '</a:t>
            </a:r>
            <a:r>
              <a:rPr lang="zh-CN" altLang="en-US" dirty="0"/>
              <a:t>通过</a:t>
            </a:r>
            <a:r>
              <a:rPr lang="en-US" altLang="zh-CN" dirty="0"/>
              <a:t>'</a:t>
            </a:r>
          </a:p>
          <a:p>
            <a:pPr lvl="2" algn="l">
              <a:defRPr>
                <a:effectLst/>
              </a:defRPr>
            </a:pPr>
            <a:r>
              <a:rPr lang="en-US" altLang="zh-CN" dirty="0" err="1"/>
              <a:t>elif</a:t>
            </a:r>
            <a:r>
              <a:rPr lang="en-US" altLang="zh-CN" dirty="0"/>
              <a:t> s&gt;=70 and s&lt;=79:</a:t>
            </a:r>
          </a:p>
          <a:p>
            <a:pPr lvl="2" algn="l">
              <a:defRPr>
                <a:effectLst/>
              </a:defRPr>
            </a:pPr>
            <a:r>
              <a:rPr lang="en-US" altLang="zh-CN" dirty="0"/>
              <a:t>    result = '</a:t>
            </a:r>
            <a:r>
              <a:rPr lang="zh-CN" altLang="en-US" dirty="0"/>
              <a:t>好</a:t>
            </a:r>
            <a:r>
              <a:rPr lang="en-US" altLang="zh-CN" dirty="0"/>
              <a:t>'</a:t>
            </a:r>
          </a:p>
          <a:p>
            <a:pPr lvl="2" algn="l">
              <a:defRPr>
                <a:effectLst/>
              </a:defRPr>
            </a:pPr>
            <a:r>
              <a:rPr lang="en-US" altLang="zh-CN" dirty="0" err="1"/>
              <a:t>elif</a:t>
            </a:r>
            <a:r>
              <a:rPr lang="en-US" altLang="zh-CN" dirty="0"/>
              <a:t> s&gt;=80 and s&lt;=89:</a:t>
            </a:r>
          </a:p>
          <a:p>
            <a:pPr lvl="2" algn="l">
              <a:defRPr>
                <a:effectLst/>
              </a:defRPr>
            </a:pPr>
            <a:r>
              <a:rPr lang="en-US" altLang="zh-CN" dirty="0"/>
              <a:t>    result = '</a:t>
            </a:r>
            <a:r>
              <a:rPr lang="zh-CN" altLang="en-US" dirty="0"/>
              <a:t>良</a:t>
            </a:r>
            <a:r>
              <a:rPr lang="en-US" altLang="zh-CN" dirty="0"/>
              <a:t>'</a:t>
            </a:r>
          </a:p>
          <a:p>
            <a:pPr lvl="2" algn="l">
              <a:defRPr>
                <a:effectLst/>
              </a:defRPr>
            </a:pPr>
            <a:r>
              <a:rPr lang="en-US" altLang="zh-CN" dirty="0" err="1"/>
              <a:t>elif</a:t>
            </a:r>
            <a:r>
              <a:rPr lang="en-US" altLang="zh-CN" dirty="0"/>
              <a:t> s&gt;=90 and s&lt;=100:</a:t>
            </a:r>
          </a:p>
          <a:p>
            <a:pPr lvl="2" algn="l">
              <a:defRPr>
                <a:effectLst/>
              </a:defRPr>
            </a:pPr>
            <a:r>
              <a:rPr lang="en-US" altLang="zh-CN" dirty="0"/>
              <a:t>    result = '</a:t>
            </a:r>
            <a:r>
              <a:rPr lang="zh-CN" altLang="en-US" dirty="0"/>
              <a:t>优</a:t>
            </a:r>
            <a:r>
              <a:rPr lang="en-US" altLang="zh-CN" dirty="0"/>
              <a:t>'</a:t>
            </a:r>
          </a:p>
          <a:p>
            <a:pPr lvl="2" algn="l">
              <a:defRPr>
                <a:effectLst/>
              </a:defRPr>
            </a:pPr>
            <a:r>
              <a:rPr lang="en-US" altLang="zh-CN" dirty="0"/>
              <a:t>print(result)</a:t>
            </a:r>
          </a:p>
        </p:txBody>
      </p:sp>
    </p:spTree>
    <p:extLst>
      <p:ext uri="{BB962C8B-B14F-4D97-AF65-F5344CB8AC3E}">
        <p14:creationId xmlns:p14="http://schemas.microsoft.com/office/powerpoint/2010/main" val="1044506363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2、值的格式化"/>
          <p:cNvSpPr txBox="1">
            <a:spLocks noGrp="1"/>
          </p:cNvSpPr>
          <p:nvPr>
            <p:ph type="title"/>
          </p:nvPr>
        </p:nvSpPr>
        <p:spPr>
          <a:xfrm>
            <a:off x="428625" y="281317"/>
            <a:ext cx="21526500" cy="1873350"/>
          </a:xfrm>
          <a:prstGeom prst="rect">
            <a:avLst/>
          </a:prstGeom>
        </p:spPr>
        <p:txBody>
          <a:bodyPr/>
          <a:lstStyle>
            <a:lvl1pPr marL="1174750" marR="457200" indent="-819150" algn="l" defTabSz="266700">
              <a:lnSpc>
                <a:spcPct val="120000"/>
              </a:lnSpc>
              <a:buSzPct val="75000"/>
              <a:buChar char="•"/>
              <a:tabLst>
                <a:tab pos="1079500" algn="l"/>
              </a:tabLst>
              <a:defRPr sz="6900" b="0"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>
              <a:defRPr>
                <a:effectLst/>
              </a:defRPr>
            </a:pPr>
            <a:r>
              <a:rPr lang="en-US" altLang="zh-CN" dirty="0"/>
              <a:t>3</a:t>
            </a:r>
            <a:r>
              <a:rPr dirty="0"/>
              <a:t>、</a:t>
            </a:r>
            <a:r>
              <a:rPr lang="zh-CN" altLang="en-US" dirty="0"/>
              <a:t>处理复杂条件</a:t>
            </a:r>
            <a:endParaRPr dirty="0"/>
          </a:p>
        </p:txBody>
      </p:sp>
      <p:sp>
        <p:nvSpPr>
          <p:cNvPr id="135" name="“%d” - 整数…"/>
          <p:cNvSpPr txBox="1">
            <a:spLocks noGrp="1"/>
          </p:cNvSpPr>
          <p:nvPr>
            <p:ph type="body" sz="half" idx="1"/>
          </p:nvPr>
        </p:nvSpPr>
        <p:spPr>
          <a:xfrm>
            <a:off x="1871412" y="3153359"/>
            <a:ext cx="22688550" cy="9551988"/>
          </a:xfrm>
          <a:prstGeom prst="rect">
            <a:avLst/>
          </a:prstGeo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20000"/>
              </a:lnSpc>
              <a:buNone/>
              <a:defRPr>
                <a:effectLst/>
              </a:defRPr>
            </a:pPr>
            <a:r>
              <a:rPr lang="en-US" altLang="zh-CN" dirty="0">
                <a:ea typeface="微软雅黑" panose="020B0503020204020204" pitchFamily="34" charset="-122"/>
              </a:rPr>
              <a:t>(2)</a:t>
            </a:r>
            <a:r>
              <a:rPr lang="zh-CN" altLang="en-US" dirty="0">
                <a:ea typeface="微软雅黑" panose="020B0503020204020204" pitchFamily="34" charset="-122"/>
              </a:rPr>
              <a:t>、条件本身逻辑复杂：</a:t>
            </a:r>
            <a:endParaRPr lang="en-US" altLang="zh-CN" dirty="0">
              <a:ea typeface="微软雅黑" panose="020B0503020204020204" pitchFamily="34" charset="-122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r>
              <a:rPr lang="zh-CN" altLang="en-US" dirty="0">
                <a:ea typeface="微软雅黑" panose="020B0503020204020204" pitchFamily="34" charset="-122"/>
              </a:rPr>
              <a:t>“文章只能被管理员或是本人修改，但是管理员的文章只能被自己修改”</a:t>
            </a:r>
            <a:endParaRPr lang="en-US" altLang="zh-CN" dirty="0">
              <a:ea typeface="微软雅黑" panose="020B0503020204020204" pitchFamily="34" charset="-122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endParaRPr lang="en-US" altLang="zh-CN" dirty="0">
              <a:ea typeface="微软雅黑" panose="020B0503020204020204" pitchFamily="34" charset="-122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r>
              <a:rPr lang="zh-CN" altLang="en-US" dirty="0">
                <a:ea typeface="微软雅黑" panose="020B0503020204020204" pitchFamily="34" charset="-122"/>
              </a:rPr>
              <a:t>作者：</a:t>
            </a:r>
            <a:r>
              <a:rPr lang="en-US" altLang="zh-CN" dirty="0">
                <a:ea typeface="微软雅黑" panose="020B0503020204020204" pitchFamily="34" charset="-122"/>
              </a:rPr>
              <a:t>author</a:t>
            </a:r>
            <a:r>
              <a:rPr lang="zh-CN" altLang="en-US" dirty="0">
                <a:ea typeface="微软雅黑" panose="020B0503020204020204" pitchFamily="34" charset="-122"/>
              </a:rPr>
              <a:t>                修改者：</a:t>
            </a:r>
            <a:r>
              <a:rPr lang="en-US" altLang="zh-CN" dirty="0">
                <a:ea typeface="微软雅黑" panose="020B0503020204020204" pitchFamily="34" charset="-122"/>
              </a:rPr>
              <a:t> author</a:t>
            </a:r>
            <a:r>
              <a:rPr lang="zh-CN" altLang="en-US" dirty="0">
                <a:ea typeface="微软雅黑" panose="020B0503020204020204" pitchFamily="34" charset="-122"/>
              </a:rPr>
              <a:t> </a:t>
            </a:r>
            <a:endParaRPr lang="en-US" altLang="zh-CN" dirty="0">
              <a:ea typeface="微软雅黑" panose="020B0503020204020204" pitchFamily="34" charset="-122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r>
              <a:rPr lang="zh-CN" altLang="en-US" dirty="0">
                <a:ea typeface="微软雅黑" panose="020B0503020204020204" pitchFamily="34" charset="-122"/>
              </a:rPr>
              <a:t>作者角色</a:t>
            </a:r>
            <a:r>
              <a:rPr lang="en-US" altLang="zh-CN" dirty="0">
                <a:ea typeface="微软雅黑" panose="020B0503020204020204" pitchFamily="34" charset="-122"/>
              </a:rPr>
              <a:t>:</a:t>
            </a:r>
            <a:r>
              <a:rPr lang="en-US" altLang="zh-CN" dirty="0" err="1">
                <a:ea typeface="微软雅黑" panose="020B0503020204020204" pitchFamily="34" charset="-122"/>
              </a:rPr>
              <a:t>author_role</a:t>
            </a:r>
            <a:r>
              <a:rPr lang="zh-CN" altLang="en-US" dirty="0">
                <a:ea typeface="微软雅黑" panose="020B0503020204020204" pitchFamily="34" charset="-122"/>
              </a:rPr>
              <a:t>    修改者角色</a:t>
            </a:r>
            <a:r>
              <a:rPr lang="en-US" altLang="zh-CN" dirty="0">
                <a:ea typeface="微软雅黑" panose="020B0503020204020204" pitchFamily="34" charset="-122"/>
              </a:rPr>
              <a:t>:</a:t>
            </a:r>
            <a:r>
              <a:rPr lang="en-US" altLang="zh-CN" dirty="0" err="1">
                <a:ea typeface="微软雅黑" panose="020B0503020204020204" pitchFamily="34" charset="-122"/>
              </a:rPr>
              <a:t>editor_role</a:t>
            </a:r>
            <a:endParaRPr lang="en-US" altLang="zh-CN" dirty="0">
              <a:ea typeface="微软雅黑" panose="020B0503020204020204" pitchFamily="34" charset="-122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endParaRPr lang="en-US" altLang="zh-CN" dirty="0">
              <a:ea typeface="微软雅黑" panose="020B0503020204020204" pitchFamily="34" charset="-122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r>
              <a:rPr lang="en-US" altLang="zh-CN" dirty="0">
                <a:ea typeface="微软雅黑" panose="020B0503020204020204" pitchFamily="34" charset="-122"/>
              </a:rPr>
              <a:t>author==editor</a:t>
            </a:r>
            <a:r>
              <a:rPr lang="zh-CN" altLang="en-US" dirty="0">
                <a:ea typeface="微软雅黑" panose="020B0503020204020204" pitchFamily="34" charset="-122"/>
              </a:rPr>
              <a:t> </a:t>
            </a:r>
            <a:r>
              <a:rPr lang="en-US" altLang="zh-CN" dirty="0">
                <a:ea typeface="微软雅黑" panose="020B0503020204020204" pitchFamily="34" charset="-122"/>
              </a:rPr>
              <a:t>or</a:t>
            </a:r>
            <a:r>
              <a:rPr lang="zh-CN" altLang="en-US" dirty="0">
                <a:ea typeface="微软雅黑" panose="020B0503020204020204" pitchFamily="34" charset="-122"/>
              </a:rPr>
              <a:t> </a:t>
            </a:r>
            <a:r>
              <a:rPr lang="en-US" altLang="zh-CN" dirty="0">
                <a:ea typeface="微软雅黑" panose="020B0503020204020204" pitchFamily="34" charset="-122"/>
              </a:rPr>
              <a:t>(</a:t>
            </a:r>
            <a:r>
              <a:rPr lang="en-US" altLang="zh-CN" dirty="0" err="1">
                <a:ea typeface="微软雅黑" panose="020B0503020204020204" pitchFamily="34" charset="-122"/>
              </a:rPr>
              <a:t>editor_role</a:t>
            </a:r>
            <a:r>
              <a:rPr lang="en-US" altLang="zh-CN" dirty="0">
                <a:ea typeface="微软雅黑" panose="020B0503020204020204" pitchFamily="34" charset="-122"/>
              </a:rPr>
              <a:t>==’</a:t>
            </a:r>
            <a:r>
              <a:rPr lang="zh-CN" altLang="en-US" dirty="0">
                <a:ea typeface="微软雅黑" panose="020B0503020204020204" pitchFamily="34" charset="-122"/>
              </a:rPr>
              <a:t>管理员</a:t>
            </a:r>
            <a:r>
              <a:rPr lang="en-US" altLang="zh-CN" dirty="0">
                <a:ea typeface="微软雅黑" panose="020B0503020204020204" pitchFamily="34" charset="-122"/>
              </a:rPr>
              <a:t>’</a:t>
            </a:r>
            <a:r>
              <a:rPr lang="zh-CN" altLang="en-US" dirty="0">
                <a:ea typeface="微软雅黑" panose="020B0503020204020204" pitchFamily="34" charset="-122"/>
              </a:rPr>
              <a:t> </a:t>
            </a:r>
            <a:r>
              <a:rPr lang="en-US" altLang="zh-CN" dirty="0">
                <a:ea typeface="微软雅黑" panose="020B0503020204020204" pitchFamily="34" charset="-122"/>
              </a:rPr>
              <a:t>and</a:t>
            </a:r>
            <a:r>
              <a:rPr lang="zh-CN" altLang="en-US" dirty="0">
                <a:ea typeface="微软雅黑" panose="020B0503020204020204" pitchFamily="34" charset="-122"/>
              </a:rPr>
              <a:t> </a:t>
            </a:r>
            <a:r>
              <a:rPr lang="en-US" altLang="zh-CN" dirty="0" err="1">
                <a:ea typeface="微软雅黑" panose="020B0503020204020204" pitchFamily="34" charset="-122"/>
              </a:rPr>
              <a:t>author_role</a:t>
            </a:r>
            <a:r>
              <a:rPr lang="en-US" altLang="zh-CN" dirty="0">
                <a:ea typeface="微软雅黑" panose="020B0503020204020204" pitchFamily="34" charset="-122"/>
              </a:rPr>
              <a:t>!=‘</a:t>
            </a:r>
            <a:r>
              <a:rPr lang="zh-CN" altLang="en-US" dirty="0">
                <a:ea typeface="微软雅黑" panose="020B0503020204020204" pitchFamily="34" charset="-122"/>
              </a:rPr>
              <a:t>管理员</a:t>
            </a:r>
            <a:r>
              <a:rPr lang="en-US" altLang="zh-CN" dirty="0">
                <a:ea typeface="微软雅黑" panose="020B0503020204020204" pitchFamily="34" charset="-122"/>
              </a:rPr>
              <a:t>’)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endParaRPr lang="en-US" altLang="zh-CN" dirty="0">
              <a:ea typeface="微软雅黑" panose="020B0503020204020204" pitchFamily="34" charset="-122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r>
              <a:rPr lang="en-US" altLang="zh-CN" dirty="0" err="1">
                <a:ea typeface="微软雅黑" panose="020B0503020204020204" pitchFamily="34" charset="-122"/>
              </a:rPr>
              <a:t>canEdit</a:t>
            </a:r>
            <a:r>
              <a:rPr lang="zh-CN" altLang="en-US" dirty="0">
                <a:ea typeface="微软雅黑" panose="020B0503020204020204" pitchFamily="34" charset="-122"/>
              </a:rPr>
              <a:t> </a:t>
            </a:r>
            <a:r>
              <a:rPr lang="en-US" altLang="zh-CN" dirty="0">
                <a:ea typeface="微软雅黑" panose="020B0503020204020204" pitchFamily="34" charset="-122"/>
              </a:rPr>
              <a:t>=</a:t>
            </a:r>
            <a:r>
              <a:rPr lang="zh-CN" altLang="en-US" dirty="0">
                <a:ea typeface="微软雅黑" panose="020B0503020204020204" pitchFamily="34" charset="-122"/>
              </a:rPr>
              <a:t> </a:t>
            </a:r>
            <a:r>
              <a:rPr lang="en-US" altLang="zh-CN" dirty="0">
                <a:ea typeface="微软雅黑" panose="020B0503020204020204" pitchFamily="34" charset="-122"/>
              </a:rPr>
              <a:t>false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r>
              <a:rPr lang="en-US" altLang="zh-CN" dirty="0">
                <a:ea typeface="微软雅黑" panose="020B0503020204020204" pitchFamily="34" charset="-122"/>
              </a:rPr>
              <a:t>If</a:t>
            </a:r>
            <a:r>
              <a:rPr lang="zh-CN" altLang="en-US" dirty="0">
                <a:ea typeface="微软雅黑" panose="020B0503020204020204" pitchFamily="34" charset="-122"/>
              </a:rPr>
              <a:t> </a:t>
            </a:r>
            <a:r>
              <a:rPr lang="en-US" altLang="zh-CN" dirty="0">
                <a:ea typeface="微软雅黑" panose="020B0503020204020204" pitchFamily="34" charset="-122"/>
              </a:rPr>
              <a:t>author==editor</a:t>
            </a:r>
            <a:r>
              <a:rPr lang="zh-CN" altLang="en-US" dirty="0">
                <a:ea typeface="微软雅黑" panose="020B0503020204020204" pitchFamily="34" charset="-122"/>
              </a:rPr>
              <a:t> </a:t>
            </a:r>
            <a:r>
              <a:rPr lang="en-US" altLang="zh-CN" dirty="0">
                <a:ea typeface="微软雅黑" panose="020B0503020204020204" pitchFamily="34" charset="-122"/>
              </a:rPr>
              <a:t>or</a:t>
            </a:r>
            <a:r>
              <a:rPr lang="zh-CN" altLang="en-US" dirty="0">
                <a:ea typeface="微软雅黑" panose="020B0503020204020204" pitchFamily="34" charset="-122"/>
              </a:rPr>
              <a:t> </a:t>
            </a:r>
            <a:r>
              <a:rPr lang="en-US" altLang="zh-CN" dirty="0" err="1"/>
              <a:t>editor_role</a:t>
            </a:r>
            <a:r>
              <a:rPr lang="en-US" altLang="zh-CN" dirty="0"/>
              <a:t>==‘</a:t>
            </a:r>
            <a:r>
              <a:rPr lang="zh-CN" altLang="en-US" dirty="0"/>
              <a:t>管理员</a:t>
            </a:r>
            <a:r>
              <a:rPr lang="en-US" altLang="zh-CN" dirty="0"/>
              <a:t>’</a:t>
            </a:r>
            <a:r>
              <a:rPr lang="en-US" altLang="zh-CN" dirty="0">
                <a:ea typeface="微软雅黑" panose="020B0503020204020204" pitchFamily="34" charset="-122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r>
              <a:rPr lang="zh-CN" altLang="en-US" dirty="0">
                <a:ea typeface="微软雅黑" panose="020B0503020204020204" pitchFamily="34" charset="-122"/>
              </a:rPr>
              <a:t>    </a:t>
            </a:r>
            <a:r>
              <a:rPr lang="en-US" altLang="zh-CN" dirty="0" err="1">
                <a:ea typeface="微软雅黑" panose="020B0503020204020204" pitchFamily="34" charset="-122"/>
              </a:rPr>
              <a:t>canEdit</a:t>
            </a:r>
            <a:r>
              <a:rPr lang="zh-CN" altLang="en-US" dirty="0">
                <a:ea typeface="微软雅黑" panose="020B0503020204020204" pitchFamily="34" charset="-122"/>
              </a:rPr>
              <a:t> </a:t>
            </a:r>
            <a:r>
              <a:rPr lang="en-US" altLang="zh-CN" dirty="0">
                <a:ea typeface="微软雅黑" panose="020B0503020204020204" pitchFamily="34" charset="-122"/>
              </a:rPr>
              <a:t>=</a:t>
            </a:r>
            <a:r>
              <a:rPr lang="zh-CN" altLang="en-US" dirty="0">
                <a:ea typeface="微软雅黑" panose="020B0503020204020204" pitchFamily="34" charset="-122"/>
              </a:rPr>
              <a:t> </a:t>
            </a:r>
            <a:r>
              <a:rPr lang="en-US" altLang="zh-CN" dirty="0">
                <a:ea typeface="微软雅黑" panose="020B0503020204020204" pitchFamily="34" charset="-122"/>
              </a:rPr>
              <a:t>true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endParaRPr lang="en-US" altLang="zh-CN" dirty="0"/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r>
              <a:rPr lang="en-US" altLang="zh-CN" dirty="0"/>
              <a:t>If</a:t>
            </a:r>
            <a:r>
              <a:rPr lang="zh-CN" altLang="en-US" dirty="0"/>
              <a:t> </a:t>
            </a:r>
            <a:r>
              <a:rPr lang="en-US" altLang="zh-CN" dirty="0" err="1">
                <a:ea typeface="微软雅黑" panose="020B0503020204020204" pitchFamily="34" charset="-122"/>
              </a:rPr>
              <a:t>canEdit</a:t>
            </a:r>
            <a:r>
              <a:rPr lang="en-US" altLang="zh-CN" dirty="0">
                <a:ea typeface="微软雅黑" panose="020B0503020204020204" pitchFamily="34" charset="-122"/>
              </a:rPr>
              <a:t> and</a:t>
            </a:r>
            <a:r>
              <a:rPr lang="zh-CN" altLang="en-US" dirty="0">
                <a:ea typeface="微软雅黑" panose="020B0503020204020204" pitchFamily="34" charset="-122"/>
              </a:rPr>
              <a:t> </a:t>
            </a:r>
            <a:r>
              <a:rPr lang="en-US" altLang="zh-CN" dirty="0" err="1"/>
              <a:t>author_role</a:t>
            </a:r>
            <a:r>
              <a:rPr lang="en-US" altLang="zh-CN" dirty="0"/>
              <a:t>==‘</a:t>
            </a:r>
            <a:r>
              <a:rPr lang="zh-CN" altLang="en-US" dirty="0"/>
              <a:t>管理员</a:t>
            </a:r>
            <a:r>
              <a:rPr lang="en-US" altLang="zh-CN" dirty="0"/>
              <a:t>’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>
                <a:ea typeface="微软雅黑" panose="020B0503020204020204" pitchFamily="34" charset="-122"/>
              </a:rPr>
              <a:t>author!=editor:</a:t>
            </a:r>
            <a:endParaRPr lang="en-US" altLang="zh-CN" dirty="0"/>
          </a:p>
          <a:p>
            <a:pPr marL="546100" lvl="1" indent="0">
              <a:lnSpc>
                <a:spcPct val="120000"/>
              </a:lnSpc>
              <a:spcBef>
                <a:spcPts val="0"/>
              </a:spcBef>
              <a:buNone/>
              <a:defRPr>
                <a:effectLst/>
              </a:defRPr>
            </a:pPr>
            <a:r>
              <a:rPr lang="en-US" altLang="zh-CN" dirty="0" err="1"/>
              <a:t>canEdit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false</a:t>
            </a:r>
          </a:p>
          <a:p>
            <a:pPr>
              <a:lnSpc>
                <a:spcPct val="120000"/>
              </a:lnSpc>
              <a:spcBef>
                <a:spcPts val="0"/>
              </a:spcBef>
              <a:defRPr>
                <a:effectLst/>
              </a:defRPr>
            </a:pPr>
            <a:endParaRPr lang="en-US" altLang="zh-CN" dirty="0"/>
          </a:p>
          <a:p>
            <a:pPr>
              <a:defRPr>
                <a:effectLst/>
              </a:defRPr>
            </a:pPr>
            <a:endParaRPr dirty="0"/>
          </a:p>
        </p:txBody>
      </p:sp>
      <p:sp>
        <p:nvSpPr>
          <p:cNvPr id="136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39987" y="13047167"/>
            <a:ext cx="283770" cy="461366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56536754"/>
      </p:ext>
    </p:extLst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New_Template2">
  <a:themeElements>
    <a:clrScheme name="New_Template2">
      <a:dk1>
        <a:srgbClr val="C000EB"/>
      </a:dk1>
      <a:lt1>
        <a:srgbClr val="EBEBEB"/>
      </a:lt1>
      <a:dk2>
        <a:srgbClr val="525252"/>
      </a:dk2>
      <a:lt2>
        <a:srgbClr val="C9C9C9"/>
      </a:lt2>
      <a:accent1>
        <a:srgbClr val="619AE3"/>
      </a:accent1>
      <a:accent2>
        <a:srgbClr val="54BFB9"/>
      </a:accent2>
      <a:accent3>
        <a:srgbClr val="29C439"/>
      </a:accent3>
      <a:accent4>
        <a:srgbClr val="EDAC0F"/>
      </a:accent4>
      <a:accent5>
        <a:srgbClr val="D41D04"/>
      </a:accent5>
      <a:accent6>
        <a:srgbClr val="B264DA"/>
      </a:accent6>
      <a:hlink>
        <a:srgbClr val="0000FF"/>
      </a:hlink>
      <a:folHlink>
        <a:srgbClr val="FF00FF"/>
      </a:folHlink>
    </a:clrScheme>
    <a:fontScheme name="New_Template2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New_Template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80000"/>
                </a:srgbClr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BEBEB"/>
            </a:solidFill>
            <a:effectLst>
              <a:outerShdw blurRad="50800" dist="25400" dir="5400000" rotWithShape="0">
                <a:srgbClr val="000000"/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2">
  <a:themeElements>
    <a:clrScheme name="New_Template2">
      <a:dk1>
        <a:srgbClr val="000000"/>
      </a:dk1>
      <a:lt1>
        <a:srgbClr val="FFFFFF"/>
      </a:lt1>
      <a:dk2>
        <a:srgbClr val="525252"/>
      </a:dk2>
      <a:lt2>
        <a:srgbClr val="C9C9C9"/>
      </a:lt2>
      <a:accent1>
        <a:srgbClr val="619AE3"/>
      </a:accent1>
      <a:accent2>
        <a:srgbClr val="54BFB9"/>
      </a:accent2>
      <a:accent3>
        <a:srgbClr val="29C439"/>
      </a:accent3>
      <a:accent4>
        <a:srgbClr val="EDAC0F"/>
      </a:accent4>
      <a:accent5>
        <a:srgbClr val="D41D04"/>
      </a:accent5>
      <a:accent6>
        <a:srgbClr val="B264DA"/>
      </a:accent6>
      <a:hlink>
        <a:srgbClr val="0000FF"/>
      </a:hlink>
      <a:folHlink>
        <a:srgbClr val="FF00FF"/>
      </a:folHlink>
    </a:clrScheme>
    <a:fontScheme name="New_Template2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New_Template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80000"/>
                </a:srgbClr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BEBEB"/>
            </a:solidFill>
            <a:effectLst>
              <a:outerShdw blurRad="50800" dist="25400" dir="5400000" rotWithShape="0">
                <a:srgbClr val="000000"/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1839</TotalTime>
  <Words>390</Words>
  <Application>Microsoft Macintosh PowerPoint</Application>
  <PresentationFormat>自定义</PresentationFormat>
  <Paragraphs>78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PingFang SC Regular</vt:lpstr>
      <vt:lpstr>Helvetica Neue</vt:lpstr>
      <vt:lpstr>Helvetica Neue Medium</vt:lpstr>
      <vt:lpstr>New_Template2</vt:lpstr>
      <vt:lpstr>视频4：复杂的条件语句</vt:lpstr>
      <vt:lpstr>视频4：复杂的迷宫</vt:lpstr>
      <vt:lpstr>1、复杂条件</vt:lpstr>
      <vt:lpstr>2、逻辑判断顺序</vt:lpstr>
      <vt:lpstr>3、处理复杂条件</vt:lpstr>
      <vt:lpstr>3、处理复杂条件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视频3：复杂的条件语句</dc:title>
  <cp:lastModifiedBy>张彦</cp:lastModifiedBy>
  <cp:revision>12</cp:revision>
  <dcterms:modified xsi:type="dcterms:W3CDTF">2019-12-26T15:17:07Z</dcterms:modified>
</cp:coreProperties>
</file>